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arlow SemiCondensed Bold" pitchFamily="2" charset="77"/>
      <p:regular r:id="rId20"/>
      <p:bold r:id="rId21"/>
    </p:embeddedFont>
    <p:embeddedFont>
      <p:font typeface="Canva Sans" panose="020B0503030501040103" pitchFamily="34" charset="0"/>
      <p:regular r:id="rId22"/>
    </p:embeddedFont>
    <p:embeddedFont>
      <p:font typeface="Canva Sans Bold" panose="020B0803030501040103" pitchFamily="34" charset="0"/>
      <p:regular r:id="rId23"/>
      <p:bold r:id="rId24"/>
    </p:embeddedFont>
    <p:embeddedFont>
      <p:font typeface="Open Sans" panose="020B0606030504020204" pitchFamily="3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9" autoAdjust="0"/>
    <p:restoredTop sz="94181" autoAdjust="0"/>
  </p:normalViewPr>
  <p:slideViewPr>
    <p:cSldViewPr>
      <p:cViewPr varScale="1">
        <p:scale>
          <a:sx n="49" d="100"/>
          <a:sy n="49" d="100"/>
        </p:scale>
        <p:origin x="1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-3611349" y="3953352"/>
            <a:ext cx="16984155" cy="2380296"/>
            <a:chOff x="0" y="0"/>
            <a:chExt cx="4473193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3193" cy="626909"/>
            </a:xfrm>
            <a:custGeom>
              <a:avLst/>
              <a:gdLst/>
              <a:ahLst/>
              <a:cxnLst/>
              <a:rect l="l" t="t" r="r" b="b"/>
              <a:pathLst>
                <a:path w="4473193" h="626909">
                  <a:moveTo>
                    <a:pt x="0" y="0"/>
                  </a:moveTo>
                  <a:lnTo>
                    <a:pt x="4473193" y="0"/>
                  </a:lnTo>
                  <a:lnTo>
                    <a:pt x="4473193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3193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554357">
            <a:off x="-6525962" y="1863484"/>
            <a:ext cx="16984155" cy="2380296"/>
            <a:chOff x="0" y="0"/>
            <a:chExt cx="4473193" cy="626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3193" cy="626909"/>
            </a:xfrm>
            <a:custGeom>
              <a:avLst/>
              <a:gdLst/>
              <a:ahLst/>
              <a:cxnLst/>
              <a:rect l="l" t="t" r="r" b="b"/>
              <a:pathLst>
                <a:path w="4473193" h="626909">
                  <a:moveTo>
                    <a:pt x="0" y="0"/>
                  </a:moveTo>
                  <a:lnTo>
                    <a:pt x="4473193" y="0"/>
                  </a:lnTo>
                  <a:lnTo>
                    <a:pt x="4473193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73193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694223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703257" y="5019675"/>
            <a:ext cx="5413437" cy="4955089"/>
          </a:xfrm>
          <a:custGeom>
            <a:avLst/>
            <a:gdLst/>
            <a:ahLst/>
            <a:cxnLst/>
            <a:rect l="l" t="t" r="r" b="b"/>
            <a:pathLst>
              <a:path w="5413437" h="4955089">
                <a:moveTo>
                  <a:pt x="0" y="0"/>
                </a:moveTo>
                <a:lnTo>
                  <a:pt x="5413437" y="0"/>
                </a:lnTo>
                <a:lnTo>
                  <a:pt x="5413437" y="4955089"/>
                </a:lnTo>
                <a:lnTo>
                  <a:pt x="0" y="495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5" b="-46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920645" y="-1230799"/>
            <a:ext cx="7704491" cy="11556736"/>
          </a:xfrm>
          <a:custGeom>
            <a:avLst/>
            <a:gdLst/>
            <a:ahLst/>
            <a:cxnLst/>
            <a:rect l="l" t="t" r="r" b="b"/>
            <a:pathLst>
              <a:path w="7704491" h="11556736">
                <a:moveTo>
                  <a:pt x="0" y="0"/>
                </a:moveTo>
                <a:lnTo>
                  <a:pt x="7704491" y="0"/>
                </a:lnTo>
                <a:lnTo>
                  <a:pt x="7704491" y="11556736"/>
                </a:lnTo>
                <a:lnTo>
                  <a:pt x="0" y="1155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332128" y="422218"/>
            <a:ext cx="790325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DD0B0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MIDWEST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83846" y="1824923"/>
            <a:ext cx="8999814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ALL AMERICAN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83846" y="3086132"/>
            <a:ext cx="8999814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DD0B0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BOWL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2062" y="234929"/>
            <a:ext cx="691429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TICKET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14266" y="234929"/>
            <a:ext cx="7885603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EE272A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PRICING</a:t>
            </a:r>
          </a:p>
        </p:txBody>
      </p:sp>
      <p:sp>
        <p:nvSpPr>
          <p:cNvPr id="4" name="Freeform 4"/>
          <p:cNvSpPr/>
          <p:nvPr/>
        </p:nvSpPr>
        <p:spPr>
          <a:xfrm>
            <a:off x="932951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6" y="0"/>
                </a:lnTo>
                <a:lnTo>
                  <a:pt x="565076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32951" y="1939872"/>
            <a:ext cx="72342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Group or Tem Package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8897" y="2769817"/>
            <a:ext cx="7862346" cy="777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768" lvl="1" indent="-316884" algn="ctr">
              <a:lnSpc>
                <a:spcPts val="4109"/>
              </a:lnSpc>
              <a:buFont typeface="Arial"/>
              <a:buChar char="•"/>
            </a:pPr>
            <a:r>
              <a:rPr lang="en-US" sz="293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Price Range: $150 per participant (minimum 5 participants)</a:t>
            </a:r>
          </a:p>
          <a:p>
            <a:pPr marL="633768" lvl="1" indent="-316884" algn="ctr">
              <a:lnSpc>
                <a:spcPts val="4109"/>
              </a:lnSpc>
              <a:buFont typeface="Arial"/>
              <a:buChar char="•"/>
            </a:pPr>
            <a:r>
              <a:rPr lang="en-US" sz="293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Groups or teams that register together receive a discounted rate. This package encourages coaches, school teams, or friends to attend together. The price applies when at least 5 individuals from the same group sign up at once.</a:t>
            </a:r>
          </a:p>
          <a:p>
            <a:pPr marL="633768" lvl="1" indent="-316884" algn="ctr">
              <a:lnSpc>
                <a:spcPts val="4109"/>
              </a:lnSpc>
              <a:buFont typeface="Arial"/>
              <a:buChar char="•"/>
            </a:pPr>
            <a:r>
              <a:rPr lang="en-US" sz="293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Group pricing encourages bulk registrations, helping the camp increase participant numbers. It also creates a fun, team-oriented environment where participants can bond and train together.</a:t>
            </a:r>
          </a:p>
          <a:p>
            <a:pPr algn="ctr">
              <a:lnSpc>
                <a:spcPts val="4109"/>
              </a:lnSpc>
            </a:pPr>
            <a:endParaRPr lang="en-US" sz="2935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30123" y="1939872"/>
            <a:ext cx="782300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 Member Package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2760292"/>
            <a:ext cx="8595248" cy="7781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6025" lvl="1" indent="-368013" algn="ctr">
              <a:lnSpc>
                <a:spcPts val="4772"/>
              </a:lnSpc>
              <a:buFont typeface="Arial"/>
              <a:buChar char="•"/>
            </a:pPr>
            <a:r>
              <a:rPr lang="en-US" sz="34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Price Range: $500 - $800 for 3 participants</a:t>
            </a:r>
          </a:p>
          <a:p>
            <a:pPr marL="736025" lvl="1" indent="-368013" algn="ctr">
              <a:lnSpc>
                <a:spcPts val="4772"/>
              </a:lnSpc>
              <a:buFont typeface="Arial"/>
              <a:buChar char="•"/>
            </a:pPr>
            <a:r>
              <a:rPr lang="en-US" sz="34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 family package where families with multiple children can register for the camp at a discounted rate. For example, 3 family members attending the camp would pay a reduced combined rate. </a:t>
            </a:r>
          </a:p>
          <a:p>
            <a:pPr marL="736025" lvl="1" indent="-368013" algn="ctr">
              <a:lnSpc>
                <a:spcPts val="4772"/>
              </a:lnSpc>
              <a:buFont typeface="Arial"/>
              <a:buChar char="•"/>
            </a:pPr>
            <a:r>
              <a:rPr lang="en-US" sz="34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All the standard camp offerings for each participant.</a:t>
            </a:r>
          </a:p>
          <a:p>
            <a:pPr marL="736025" lvl="1" indent="-368013" algn="ctr">
              <a:lnSpc>
                <a:spcPts val="4772"/>
              </a:lnSpc>
              <a:buFont typeface="Arial"/>
              <a:buChar char="•"/>
            </a:pPr>
            <a:r>
              <a:rPr lang="en-US" sz="34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Additional discounts on merchandise for family members.</a:t>
            </a:r>
          </a:p>
          <a:p>
            <a:pPr algn="ctr">
              <a:lnSpc>
                <a:spcPts val="4772"/>
              </a:lnSpc>
            </a:pPr>
            <a:endParaRPr lang="en-US" sz="340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487515"/>
            <a:chOff x="0" y="0"/>
            <a:chExt cx="24384000" cy="113166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</a:blip>
            <a:srcRect l="23870" t="63528" r="23870"/>
            <a:stretch>
              <a:fillRect/>
            </a:stretch>
          </p:blipFill>
          <p:spPr>
            <a:xfrm>
              <a:off x="0" y="0"/>
              <a:ext cx="24384000" cy="1131668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868738" y="303377"/>
            <a:ext cx="14550525" cy="171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2"/>
              </a:lnSpc>
            </a:pPr>
            <a:r>
              <a:rPr lang="en-US" sz="100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SPONSORS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775129" y="8908404"/>
            <a:ext cx="8178641" cy="3618246"/>
            <a:chOff x="0" y="0"/>
            <a:chExt cx="157888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9528" y="-2762878"/>
            <a:ext cx="8178641" cy="3618246"/>
            <a:chOff x="0" y="0"/>
            <a:chExt cx="1578881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13563" y="1346127"/>
            <a:ext cx="3660874" cy="223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4"/>
              </a:lnSpc>
            </a:pPr>
            <a:r>
              <a:rPr lang="en-US" sz="1311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Nike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86404" y="3412107"/>
            <a:ext cx="14315191" cy="70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550" lvl="1" indent="-349775" algn="ctr">
              <a:lnSpc>
                <a:spcPts val="5637"/>
              </a:lnSpc>
              <a:buFont typeface="Arial"/>
              <a:buChar char="•"/>
            </a:pPr>
            <a:r>
              <a:rPr lang="en-US" sz="32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 Alignment: Nike’s focus on sports performance and youth development perfectly aligns with the camp’s mission to nurture young athletes and help them reach their full potential.</a:t>
            </a:r>
          </a:p>
          <a:p>
            <a:pPr marL="699550" lvl="1" indent="-349775" algn="ctr">
              <a:lnSpc>
                <a:spcPts val="5637"/>
              </a:lnSpc>
              <a:buFont typeface="Arial"/>
              <a:buChar char="•"/>
            </a:pPr>
            <a:r>
              <a:rPr lang="en-US" sz="32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Global Exposure &amp; Prestige: As a globally recognized brand, Nike’s involvement would enhance the camp’s credibility, attract more participants, and provide significant marketing reach.</a:t>
            </a:r>
          </a:p>
          <a:p>
            <a:pPr marL="699550" lvl="1" indent="-349775" algn="ctr">
              <a:lnSpc>
                <a:spcPts val="5637"/>
              </a:lnSpc>
              <a:buFont typeface="Arial"/>
              <a:buChar char="•"/>
            </a:pPr>
            <a:r>
              <a:rPr lang="en-US" sz="32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Access to High-Quality Gear &amp; Resources: Nike can supply top-tier equipment and apparel, enriching the camp experience while showcasing their products in real-world athletic settings.</a:t>
            </a:r>
          </a:p>
          <a:p>
            <a:pPr algn="ctr">
              <a:lnSpc>
                <a:spcPts val="5637"/>
              </a:lnSpc>
            </a:pPr>
            <a:endParaRPr lang="en-US" sz="324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487515"/>
            <a:chOff x="0" y="0"/>
            <a:chExt cx="24384000" cy="113166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</a:blip>
            <a:srcRect l="23870" t="63528" r="23870"/>
            <a:stretch>
              <a:fillRect/>
            </a:stretch>
          </p:blipFill>
          <p:spPr>
            <a:xfrm>
              <a:off x="0" y="0"/>
              <a:ext cx="24384000" cy="1131668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868738" y="303377"/>
            <a:ext cx="14550525" cy="171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2"/>
              </a:lnSpc>
            </a:pPr>
            <a:r>
              <a:rPr lang="en-US" sz="100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SPONSORS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775129" y="8908404"/>
            <a:ext cx="8178641" cy="3618246"/>
            <a:chOff x="0" y="0"/>
            <a:chExt cx="157888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9528" y="-2762878"/>
            <a:ext cx="8178641" cy="3618246"/>
            <a:chOff x="0" y="0"/>
            <a:chExt cx="1578881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430714" y="1346127"/>
            <a:ext cx="5426571" cy="223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4"/>
              </a:lnSpc>
            </a:pPr>
            <a:r>
              <a:rPr lang="en-US" sz="1311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Schutt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3669" y="3451519"/>
            <a:ext cx="12960662" cy="721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642" lvl="1" indent="-296821" algn="ctr">
              <a:lnSpc>
                <a:spcPts val="4784"/>
              </a:lnSpc>
              <a:buFont typeface="Arial"/>
              <a:buChar char="•"/>
            </a:pPr>
            <a:r>
              <a:rPr lang="en-US" sz="274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 Alignment: Schutt is a leading manufacturer of football helmets and equipment, making them the perfect fit to provide high-quality gear for the camp, ensuring safety and performance for all participants.</a:t>
            </a:r>
          </a:p>
          <a:p>
            <a:pPr marL="593642" lvl="1" indent="-296821" algn="ctr">
              <a:lnSpc>
                <a:spcPts val="4784"/>
              </a:lnSpc>
              <a:buFont typeface="Arial"/>
              <a:buChar char="•"/>
            </a:pPr>
            <a:r>
              <a:rPr lang="en-US" sz="274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Product Integration: Schutt’s helmets, pads, and other gear would be featured throughout the camp, allowing participants to experience top-of-the-line equipment during training, which enhances the camp’s professional reputation.</a:t>
            </a:r>
          </a:p>
          <a:p>
            <a:pPr marL="593642" lvl="1" indent="-296821" algn="ctr">
              <a:lnSpc>
                <a:spcPts val="4784"/>
              </a:lnSpc>
              <a:buFont typeface="Arial"/>
              <a:buChar char="•"/>
            </a:pPr>
            <a:r>
              <a:rPr lang="en-US" sz="274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Exposure to Target Audience: Schutt's involvement allows them to showcase their products to a key demographic—youth athletes and their families—who are likely to need high-performance equipment for their teams or personal use.</a:t>
            </a:r>
          </a:p>
          <a:p>
            <a:pPr algn="ctr">
              <a:lnSpc>
                <a:spcPts val="4784"/>
              </a:lnSpc>
            </a:pPr>
            <a:endParaRPr lang="en-US" sz="2749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487515"/>
            <a:chOff x="0" y="0"/>
            <a:chExt cx="24384000" cy="113166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</a:blip>
            <a:srcRect l="23870" t="63528" r="23870"/>
            <a:stretch>
              <a:fillRect/>
            </a:stretch>
          </p:blipFill>
          <p:spPr>
            <a:xfrm>
              <a:off x="0" y="0"/>
              <a:ext cx="24384000" cy="1131668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868738" y="303377"/>
            <a:ext cx="14550525" cy="171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2"/>
              </a:lnSpc>
            </a:pPr>
            <a:r>
              <a:rPr lang="en-US" sz="100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SPONSORS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775129" y="8908404"/>
            <a:ext cx="8178641" cy="3618246"/>
            <a:chOff x="0" y="0"/>
            <a:chExt cx="157888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9528" y="-2762878"/>
            <a:ext cx="8178641" cy="3618246"/>
            <a:chOff x="0" y="0"/>
            <a:chExt cx="1578881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820617" y="1346127"/>
            <a:ext cx="8646765" cy="223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4"/>
              </a:lnSpc>
            </a:pPr>
            <a:r>
              <a:rPr lang="en-US" sz="1311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Applebees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46185" y="3441994"/>
            <a:ext cx="14595631" cy="607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529" lvl="1" indent="-334265" algn="ctr">
              <a:lnSpc>
                <a:spcPts val="5387"/>
              </a:lnSpc>
              <a:buFont typeface="Arial"/>
              <a:buChar char="•"/>
            </a:pPr>
            <a:r>
              <a:rPr lang="en-US" sz="309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Community Support: Applebee's provides meals and snacks for participants, fostering a supportive and community-driven atmosphere during the camp.</a:t>
            </a:r>
          </a:p>
          <a:p>
            <a:pPr marL="668529" lvl="1" indent="-334265" algn="ctr">
              <a:lnSpc>
                <a:spcPts val="5387"/>
              </a:lnSpc>
              <a:buFont typeface="Arial"/>
              <a:buChar char="•"/>
            </a:pPr>
            <a:r>
              <a:rPr lang="en-US" sz="309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Local Exposure: With their logo on event signage and promotional materials, Applebee's gains visibility among local athletes and families, increasing brand awareness.</a:t>
            </a:r>
          </a:p>
          <a:p>
            <a:pPr marL="668529" lvl="1" indent="-334265" algn="ctr">
              <a:lnSpc>
                <a:spcPts val="5387"/>
              </a:lnSpc>
              <a:buFont typeface="Arial"/>
              <a:buChar char="•"/>
            </a:pPr>
            <a:r>
              <a:rPr lang="en-US" sz="309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Mutual Benefits: Applebee's can offer special discounts or promotions to camp attendees, encouraging customer visits while supporting the camp experience with quality food options.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8279951" y="-4127169"/>
            <a:ext cx="16284946" cy="2380296"/>
            <a:chOff x="0" y="0"/>
            <a:chExt cx="4289039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554357">
            <a:off x="2007981" y="12040599"/>
            <a:ext cx="16284946" cy="2380296"/>
            <a:chOff x="0" y="0"/>
            <a:chExt cx="4289039" cy="626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637854">
            <a:off x="-2550236" y="-2811310"/>
            <a:ext cx="3318728" cy="4204164"/>
            <a:chOff x="0" y="0"/>
            <a:chExt cx="874068" cy="11072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4068" cy="1107270"/>
            </a:xfrm>
            <a:custGeom>
              <a:avLst/>
              <a:gdLst/>
              <a:ahLst/>
              <a:cxnLst/>
              <a:rect l="l" t="t" r="r" b="b"/>
              <a:pathLst>
                <a:path w="874068" h="1107270">
                  <a:moveTo>
                    <a:pt x="0" y="0"/>
                  </a:moveTo>
                  <a:lnTo>
                    <a:pt x="874068" y="0"/>
                  </a:lnTo>
                  <a:lnTo>
                    <a:pt x="874068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74068" cy="113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408834" y="389196"/>
            <a:ext cx="114703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Five Forms of Media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3777" y="2217147"/>
            <a:ext cx="6923168" cy="699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584" lvl="1" indent="-390292" algn="ctr">
              <a:lnSpc>
                <a:spcPts val="5061"/>
              </a:lnSpc>
              <a:buAutoNum type="arabicPeriod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Social Media (Facebook, Instagram, Twitter)</a:t>
            </a:r>
          </a:p>
          <a:p>
            <a:pPr marL="780584" lvl="1" indent="-390292" algn="ctr">
              <a:lnSpc>
                <a:spcPts val="5061"/>
              </a:lnSpc>
              <a:buFont typeface="Arial"/>
              <a:buChar char="•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Great for reaching parents and athletes with event updates, photos, and promotions.</a:t>
            </a:r>
          </a:p>
          <a:p>
            <a:pPr marL="780584" lvl="1" indent="-390292" algn="ctr">
              <a:lnSpc>
                <a:spcPts val="5061"/>
              </a:lnSpc>
              <a:buFont typeface="Arial"/>
              <a:buChar char="•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Promotes engagement and easy sharing.</a:t>
            </a:r>
          </a:p>
          <a:p>
            <a:pPr marL="780584" lvl="1" indent="-390292" algn="ctr">
              <a:lnSpc>
                <a:spcPts val="5061"/>
              </a:lnSpc>
              <a:buFont typeface="Arial"/>
              <a:buChar char="•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Start: 3-4 months before the event.</a:t>
            </a:r>
          </a:p>
          <a:p>
            <a:pPr algn="ctr">
              <a:lnSpc>
                <a:spcPts val="5061"/>
              </a:lnSpc>
            </a:pPr>
            <a:endParaRPr lang="en-US" sz="3615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69787" y="2217147"/>
            <a:ext cx="7103835" cy="652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Website &amp; Email Marketing</a:t>
            </a:r>
          </a:p>
          <a:p>
            <a:pPr marL="800954" lvl="1" indent="-400477" algn="ctr">
              <a:lnSpc>
                <a:spcPts val="5193"/>
              </a:lnSpc>
              <a:buFont typeface="Arial"/>
              <a:buChar char="•"/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Central hub for registration and info; email keeps participants updated and reminded.</a:t>
            </a:r>
          </a:p>
          <a:p>
            <a:pPr marL="800954" lvl="1" indent="-400477" algn="ctr">
              <a:lnSpc>
                <a:spcPts val="5193"/>
              </a:lnSpc>
              <a:buFont typeface="Arial"/>
              <a:buChar char="•"/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Directly reaches interested families and athletes.</a:t>
            </a:r>
          </a:p>
          <a:p>
            <a:pPr marL="800954" lvl="1" indent="-400477" algn="ctr">
              <a:lnSpc>
                <a:spcPts val="5193"/>
              </a:lnSpc>
              <a:buFont typeface="Arial"/>
              <a:buChar char="•"/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Start: 3-4 months before the event.</a:t>
            </a:r>
          </a:p>
          <a:p>
            <a:pPr algn="ctr">
              <a:lnSpc>
                <a:spcPts val="5193"/>
              </a:lnSpc>
            </a:pPr>
            <a:endParaRPr lang="en-US" sz="3709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8279951" y="-4127169"/>
            <a:ext cx="16284946" cy="2380296"/>
            <a:chOff x="0" y="0"/>
            <a:chExt cx="4289039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554357">
            <a:off x="2007981" y="12040599"/>
            <a:ext cx="16284946" cy="2380296"/>
            <a:chOff x="0" y="0"/>
            <a:chExt cx="4289039" cy="626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637854">
            <a:off x="-2550236" y="-2811310"/>
            <a:ext cx="3318728" cy="4204164"/>
            <a:chOff x="0" y="0"/>
            <a:chExt cx="874068" cy="11072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4068" cy="1107270"/>
            </a:xfrm>
            <a:custGeom>
              <a:avLst/>
              <a:gdLst/>
              <a:ahLst/>
              <a:cxnLst/>
              <a:rect l="l" t="t" r="r" b="b"/>
              <a:pathLst>
                <a:path w="874068" h="1107270">
                  <a:moveTo>
                    <a:pt x="0" y="0"/>
                  </a:moveTo>
                  <a:lnTo>
                    <a:pt x="874068" y="0"/>
                  </a:lnTo>
                  <a:lnTo>
                    <a:pt x="874068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74068" cy="113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408834" y="389196"/>
            <a:ext cx="114703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Five Forms of Media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3777" y="2217147"/>
            <a:ext cx="6923168" cy="699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1"/>
              </a:lnSpc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Local Radio &amp; Community Partnerships</a:t>
            </a:r>
          </a:p>
          <a:p>
            <a:pPr marL="780584" lvl="1" indent="-390292" algn="ctr">
              <a:lnSpc>
                <a:spcPts val="5061"/>
              </a:lnSpc>
              <a:buFont typeface="Arial"/>
              <a:buChar char="•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Targets local families through trusted stations and organizations.</a:t>
            </a:r>
          </a:p>
          <a:p>
            <a:pPr marL="780584" lvl="1" indent="-390292" algn="ctr">
              <a:lnSpc>
                <a:spcPts val="5061"/>
              </a:lnSpc>
              <a:buFont typeface="Arial"/>
              <a:buChar char="•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Builds community support and awareness.</a:t>
            </a:r>
          </a:p>
          <a:p>
            <a:pPr marL="780584" lvl="1" indent="-390292" algn="ctr">
              <a:lnSpc>
                <a:spcPts val="5061"/>
              </a:lnSpc>
              <a:buFont typeface="Arial"/>
              <a:buChar char="•"/>
            </a:pPr>
            <a:r>
              <a:rPr lang="en-US" sz="3615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Start: 2-3 months before the event.</a:t>
            </a:r>
          </a:p>
          <a:p>
            <a:pPr algn="ctr">
              <a:lnSpc>
                <a:spcPts val="5061"/>
              </a:lnSpc>
            </a:pPr>
            <a:endParaRPr lang="en-US" sz="3615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061"/>
              </a:lnSpc>
            </a:pPr>
            <a:endParaRPr lang="en-US" sz="3615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69787" y="2217147"/>
            <a:ext cx="7103835" cy="652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4. Flyers, Posters, &amp; Local Print Media</a:t>
            </a:r>
          </a:p>
          <a:p>
            <a:pPr marL="800954" lvl="1" indent="-400477" algn="ctr">
              <a:lnSpc>
                <a:spcPts val="5193"/>
              </a:lnSpc>
              <a:buFont typeface="Arial"/>
              <a:buChar char="•"/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Grabs attention in schools, gyms, and community spots.</a:t>
            </a:r>
          </a:p>
          <a:p>
            <a:pPr marL="800954" lvl="1" indent="-400477" algn="ctr">
              <a:lnSpc>
                <a:spcPts val="5193"/>
              </a:lnSpc>
              <a:buFont typeface="Arial"/>
              <a:buChar char="•"/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Reaches those less active online.</a:t>
            </a:r>
          </a:p>
          <a:p>
            <a:pPr marL="800954" lvl="1" indent="-400477" algn="ctr">
              <a:lnSpc>
                <a:spcPts val="5193"/>
              </a:lnSpc>
              <a:buFont typeface="Arial"/>
              <a:buChar char="•"/>
            </a:pPr>
            <a:r>
              <a:rPr lang="en-US" sz="370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Start: 2 months before the event.</a:t>
            </a:r>
          </a:p>
          <a:p>
            <a:pPr algn="ctr">
              <a:lnSpc>
                <a:spcPts val="5193"/>
              </a:lnSpc>
            </a:pPr>
            <a:endParaRPr lang="en-US" sz="3709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8279951" y="-4127169"/>
            <a:ext cx="16284946" cy="2380296"/>
            <a:chOff x="0" y="0"/>
            <a:chExt cx="4289039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554357">
            <a:off x="2007981" y="12040599"/>
            <a:ext cx="16284946" cy="2380296"/>
            <a:chOff x="0" y="0"/>
            <a:chExt cx="4289039" cy="626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637854">
            <a:off x="-2550236" y="-2811310"/>
            <a:ext cx="3318728" cy="4204164"/>
            <a:chOff x="0" y="0"/>
            <a:chExt cx="874068" cy="11072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4068" cy="1107270"/>
            </a:xfrm>
            <a:custGeom>
              <a:avLst/>
              <a:gdLst/>
              <a:ahLst/>
              <a:cxnLst/>
              <a:rect l="l" t="t" r="r" b="b"/>
              <a:pathLst>
                <a:path w="874068" h="1107270">
                  <a:moveTo>
                    <a:pt x="0" y="0"/>
                  </a:moveTo>
                  <a:lnTo>
                    <a:pt x="874068" y="0"/>
                  </a:lnTo>
                  <a:lnTo>
                    <a:pt x="874068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74068" cy="113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408834" y="389196"/>
            <a:ext cx="114703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Five Forms of Media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60145" y="2005513"/>
            <a:ext cx="8767711" cy="725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0"/>
              </a:lnSpc>
            </a:pPr>
            <a:r>
              <a:rPr lang="en-US" sz="457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5. Online Ads (Google &amp; Facebook Ads)</a:t>
            </a:r>
          </a:p>
          <a:p>
            <a:pPr marL="988555" lvl="1" indent="-494277" algn="ctr">
              <a:lnSpc>
                <a:spcPts val="6410"/>
              </a:lnSpc>
              <a:buFont typeface="Arial"/>
              <a:buChar char="•"/>
            </a:pPr>
            <a:r>
              <a:rPr lang="en-US" sz="457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Targets parents actively searching for camps.</a:t>
            </a:r>
          </a:p>
          <a:p>
            <a:pPr marL="988555" lvl="1" indent="-494277" algn="ctr">
              <a:lnSpc>
                <a:spcPts val="6410"/>
              </a:lnSpc>
              <a:buFont typeface="Arial"/>
              <a:buChar char="•"/>
            </a:pPr>
            <a:r>
              <a:rPr lang="en-US" sz="457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Drives traffic to the registration page.</a:t>
            </a:r>
          </a:p>
          <a:p>
            <a:pPr marL="988555" lvl="1" indent="-494277" algn="ctr">
              <a:lnSpc>
                <a:spcPts val="6410"/>
              </a:lnSpc>
              <a:buFont typeface="Arial"/>
              <a:buChar char="•"/>
            </a:pPr>
            <a:r>
              <a:rPr lang="en-US" sz="457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Start: 1-2 months before the event.</a:t>
            </a:r>
          </a:p>
          <a:p>
            <a:pPr algn="ctr">
              <a:lnSpc>
                <a:spcPts val="6410"/>
              </a:lnSpc>
            </a:pPr>
            <a:endParaRPr lang="en-US" sz="4578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8279951" y="-4127169"/>
            <a:ext cx="16284946" cy="2380296"/>
            <a:chOff x="0" y="0"/>
            <a:chExt cx="4289039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554357">
            <a:off x="2007981" y="12040599"/>
            <a:ext cx="16284946" cy="2380296"/>
            <a:chOff x="0" y="0"/>
            <a:chExt cx="4289039" cy="626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637854">
            <a:off x="-2550236" y="-2811310"/>
            <a:ext cx="3318728" cy="4204164"/>
            <a:chOff x="0" y="0"/>
            <a:chExt cx="874068" cy="11072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4068" cy="1107270"/>
            </a:xfrm>
            <a:custGeom>
              <a:avLst/>
              <a:gdLst/>
              <a:ahLst/>
              <a:cxnLst/>
              <a:rect l="l" t="t" r="r" b="b"/>
              <a:pathLst>
                <a:path w="874068" h="1107270">
                  <a:moveTo>
                    <a:pt x="0" y="0"/>
                  </a:moveTo>
                  <a:lnTo>
                    <a:pt x="874068" y="0"/>
                  </a:lnTo>
                  <a:lnTo>
                    <a:pt x="874068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74068" cy="113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472184" y="442241"/>
            <a:ext cx="133436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Timeline of Promotions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8267" y="2073800"/>
            <a:ext cx="16671467" cy="795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7671" lvl="1" indent="-423835" algn="ctr">
              <a:lnSpc>
                <a:spcPts val="6321"/>
              </a:lnSpc>
              <a:buFont typeface="Arial"/>
              <a:buChar char="•"/>
            </a:pPr>
            <a:r>
              <a:rPr lang="en-US" sz="392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3-4 months before the event: Begin social media campaigns, website, and email marketing to build awareness and start early registration.</a:t>
            </a:r>
          </a:p>
          <a:p>
            <a:pPr marL="847671" lvl="1" indent="-423835" algn="ctr">
              <a:lnSpc>
                <a:spcPts val="6321"/>
              </a:lnSpc>
              <a:buFont typeface="Arial"/>
              <a:buChar char="•"/>
            </a:pPr>
            <a:r>
              <a:rPr lang="en-US" sz="392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2-3 months before the event: Ramp up local radio promotions and community partnerships, while distributing flyers, posters, and print ads in local spaces.</a:t>
            </a:r>
          </a:p>
          <a:p>
            <a:pPr marL="847671" lvl="1" indent="-423835" algn="ctr">
              <a:lnSpc>
                <a:spcPts val="6321"/>
              </a:lnSpc>
              <a:buFont typeface="Arial"/>
              <a:buChar char="•"/>
            </a:pPr>
            <a:r>
              <a:rPr lang="en-US" sz="392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1-2 months before the event: Launch online ads (Google, Facebook) and intensify social media activity to push last-minute registrations and highlight special offers.</a:t>
            </a:r>
          </a:p>
          <a:p>
            <a:pPr algn="ctr">
              <a:lnSpc>
                <a:spcPts val="6321"/>
              </a:lnSpc>
            </a:pPr>
            <a:endParaRPr lang="en-US" sz="3926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71332" y="0"/>
            <a:ext cx="12616668" cy="10287000"/>
          </a:xfrm>
          <a:custGeom>
            <a:avLst/>
            <a:gdLst/>
            <a:ahLst/>
            <a:cxnLst/>
            <a:rect l="l" t="t" r="r" b="b"/>
            <a:pathLst>
              <a:path w="12616668" h="10287000">
                <a:moveTo>
                  <a:pt x="0" y="0"/>
                </a:moveTo>
                <a:lnTo>
                  <a:pt x="12616668" y="0"/>
                </a:lnTo>
                <a:lnTo>
                  <a:pt x="126166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89" r="-1118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655283" y="4286266"/>
            <a:ext cx="14304895" cy="12293269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55283" y="-6732134"/>
            <a:ext cx="14304895" cy="12293269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117511" y="-1242949"/>
            <a:ext cx="14304895" cy="12293269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564653" y="-1242949"/>
            <a:ext cx="14304895" cy="12293269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807932" y="7589145"/>
            <a:ext cx="15594086" cy="12293269"/>
            <a:chOff x="0" y="0"/>
            <a:chExt cx="886051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6051" cy="698500"/>
            </a:xfrm>
            <a:custGeom>
              <a:avLst/>
              <a:gdLst/>
              <a:ahLst/>
              <a:cxnLst/>
              <a:rect l="l" t="t" r="r" b="b"/>
              <a:pathLst>
                <a:path w="886051" h="698500">
                  <a:moveTo>
                    <a:pt x="886051" y="349250"/>
                  </a:moveTo>
                  <a:lnTo>
                    <a:pt x="68285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82851" y="0"/>
                  </a:lnTo>
                  <a:lnTo>
                    <a:pt x="886051" y="349250"/>
                  </a:lnTo>
                  <a:close/>
                </a:path>
              </a:pathLst>
            </a:custGeom>
            <a:solidFill>
              <a:srgbClr val="242424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65745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807683" y="-6579734"/>
            <a:ext cx="14304895" cy="12293269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3057" y="2014858"/>
            <a:ext cx="889465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242424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THANK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3057" y="3820909"/>
            <a:ext cx="8182817" cy="263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YOU FOR</a:t>
            </a:r>
          </a:p>
          <a:p>
            <a:pPr algn="l">
              <a:lnSpc>
                <a:spcPts val="990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LISTENING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8279951" y="-4127169"/>
            <a:ext cx="16284946" cy="2380296"/>
            <a:chOff x="0" y="0"/>
            <a:chExt cx="4289039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554357">
            <a:off x="2007981" y="12040599"/>
            <a:ext cx="16284946" cy="2380296"/>
            <a:chOff x="0" y="0"/>
            <a:chExt cx="4289039" cy="626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05076" y="2671756"/>
            <a:ext cx="6614447" cy="5684291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20316" y="-360261"/>
            <a:ext cx="6614447" cy="5684291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49549" y="2948293"/>
            <a:ext cx="5925503" cy="5131218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6973" r="-269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464789" y="-83724"/>
            <a:ext cx="5925503" cy="5131218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64" r="-150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2637854">
            <a:off x="-2550236" y="-2811310"/>
            <a:ext cx="3318728" cy="4204164"/>
            <a:chOff x="0" y="0"/>
            <a:chExt cx="874068" cy="11072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4068" cy="1107270"/>
            </a:xfrm>
            <a:custGeom>
              <a:avLst/>
              <a:gdLst/>
              <a:ahLst/>
              <a:cxnLst/>
              <a:rect l="l" t="t" r="r" b="b"/>
              <a:pathLst>
                <a:path w="874068" h="1107270">
                  <a:moveTo>
                    <a:pt x="0" y="0"/>
                  </a:moveTo>
                  <a:lnTo>
                    <a:pt x="874068" y="0"/>
                  </a:lnTo>
                  <a:lnTo>
                    <a:pt x="874068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74068" cy="113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593777" y="425350"/>
            <a:ext cx="5690867" cy="159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52"/>
              </a:lnSpc>
            </a:pPr>
            <a:r>
              <a:rPr lang="en-US" sz="9252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ABOUT OUR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7672" y="1841441"/>
            <a:ext cx="8387676" cy="97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2"/>
              </a:lnSpc>
            </a:pPr>
            <a:r>
              <a:rPr lang="en-US" sz="5672" b="1">
                <a:solidFill>
                  <a:srgbClr val="EE272A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ALL AMERICAN SHOWCASE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3096412"/>
            <a:ext cx="8679832" cy="656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7293" lvl="1" indent="-403647" algn="ctr">
              <a:lnSpc>
                <a:spcPts val="5234"/>
              </a:lnSpc>
              <a:buFont typeface="Arial"/>
              <a:buChar char="•"/>
            </a:pPr>
            <a:r>
              <a:rPr lang="en-US" sz="37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showcase will be held from June 15th-18th </a:t>
            </a:r>
          </a:p>
          <a:p>
            <a:pPr marL="807293" lvl="1" indent="-403647" algn="ctr">
              <a:lnSpc>
                <a:spcPts val="5234"/>
              </a:lnSpc>
              <a:buFont typeface="Arial"/>
              <a:buChar char="•"/>
            </a:pPr>
            <a:r>
              <a:rPr lang="en-US" sz="37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It will be held at the US Bank Stadium</a:t>
            </a:r>
          </a:p>
          <a:p>
            <a:pPr marL="807293" lvl="1" indent="-403647" algn="ctr">
              <a:lnSpc>
                <a:spcPts val="5234"/>
              </a:lnSpc>
              <a:buFont typeface="Arial"/>
              <a:buChar char="•"/>
            </a:pPr>
            <a:r>
              <a:rPr lang="en-US" sz="37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first 2 days will be drills and learning skills from Real NFL players</a:t>
            </a:r>
          </a:p>
          <a:p>
            <a:pPr marL="807293" lvl="1" indent="-403647" algn="ctr">
              <a:lnSpc>
                <a:spcPts val="5234"/>
              </a:lnSpc>
              <a:buFont typeface="Arial"/>
              <a:buChar char="•"/>
            </a:pPr>
            <a:r>
              <a:rPr lang="en-US" sz="37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NFL Players include Justin Jefferson, Myles Garrett, Jordan Love, Saquon Barkley, and Jalen Ramsey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637854">
            <a:off x="6152131" y="5429121"/>
            <a:ext cx="16284946" cy="4204164"/>
            <a:chOff x="0" y="0"/>
            <a:chExt cx="4289039" cy="11072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1107270"/>
            </a:xfrm>
            <a:custGeom>
              <a:avLst/>
              <a:gdLst/>
              <a:ahLst/>
              <a:cxnLst/>
              <a:rect l="l" t="t" r="r" b="b"/>
              <a:pathLst>
                <a:path w="4289039" h="1107270">
                  <a:moveTo>
                    <a:pt x="0" y="0"/>
                  </a:moveTo>
                  <a:lnTo>
                    <a:pt x="4289039" y="0"/>
                  </a:lnTo>
                  <a:lnTo>
                    <a:pt x="4289039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1145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637854">
            <a:off x="-2550236" y="-2811310"/>
            <a:ext cx="3318728" cy="4204164"/>
            <a:chOff x="0" y="0"/>
            <a:chExt cx="874068" cy="11072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4068" cy="1107270"/>
            </a:xfrm>
            <a:custGeom>
              <a:avLst/>
              <a:gdLst/>
              <a:ahLst/>
              <a:cxnLst/>
              <a:rect l="l" t="t" r="r" b="b"/>
              <a:pathLst>
                <a:path w="874068" h="1107270">
                  <a:moveTo>
                    <a:pt x="0" y="0"/>
                  </a:moveTo>
                  <a:lnTo>
                    <a:pt x="874068" y="0"/>
                  </a:lnTo>
                  <a:lnTo>
                    <a:pt x="874068" y="1107270"/>
                  </a:lnTo>
                  <a:lnTo>
                    <a:pt x="0" y="110727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74068" cy="113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369" y="2520315"/>
            <a:ext cx="9144000" cy="5246370"/>
            <a:chOff x="0" y="0"/>
            <a:chExt cx="141664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6645" cy="812800"/>
            </a:xfrm>
            <a:custGeom>
              <a:avLst/>
              <a:gdLst/>
              <a:ahLst/>
              <a:cxnLst/>
              <a:rect l="l" t="t" r="r" b="b"/>
              <a:pathLst>
                <a:path w="1416645" h="812800">
                  <a:moveTo>
                    <a:pt x="0" y="0"/>
                  </a:moveTo>
                  <a:lnTo>
                    <a:pt x="1416645" y="0"/>
                  </a:lnTo>
                  <a:lnTo>
                    <a:pt x="141664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7991" b="-79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93777" y="3209957"/>
            <a:ext cx="7201592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EE272A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THE GAME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6907" y="5049664"/>
            <a:ext cx="7043548" cy="431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 The last day (18th) we will have the all american bowl game. We have divided the teams based on North and South Midwest states. This will be a tackle game so everyone will need to bring their pads. It will be four 10 minute quarters each team will have 6 timeouts total.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42513" y="1727141"/>
            <a:ext cx="4052336" cy="206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93"/>
              </a:lnSpc>
              <a:spcBef>
                <a:spcPct val="0"/>
              </a:spcBef>
            </a:pPr>
            <a:r>
              <a:rPr lang="en-US" sz="1220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Day 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19259" y="2085728"/>
            <a:ext cx="13192076" cy="6356479"/>
            <a:chOff x="0" y="0"/>
            <a:chExt cx="1449649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649" cy="698500"/>
            </a:xfrm>
            <a:custGeom>
              <a:avLst/>
              <a:gdLst/>
              <a:ahLst/>
              <a:cxnLst/>
              <a:rect l="l" t="t" r="r" b="b"/>
              <a:pathLst>
                <a:path w="1449649" h="698500">
                  <a:moveTo>
                    <a:pt x="1449649" y="349250"/>
                  </a:moveTo>
                  <a:lnTo>
                    <a:pt x="124644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246449" y="0"/>
                  </a:lnTo>
                  <a:lnTo>
                    <a:pt x="1449649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122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919259" y="2293935"/>
            <a:ext cx="9655375" cy="5940065"/>
            <a:chOff x="0" y="0"/>
            <a:chExt cx="1135388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5388" cy="698500"/>
            </a:xfrm>
            <a:custGeom>
              <a:avLst/>
              <a:gdLst/>
              <a:ahLst/>
              <a:cxnLst/>
              <a:rect l="l" t="t" r="r" b="b"/>
              <a:pathLst>
                <a:path w="1135388" h="698500">
                  <a:moveTo>
                    <a:pt x="1135388" y="349250"/>
                  </a:moveTo>
                  <a:lnTo>
                    <a:pt x="93218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32188" y="0"/>
                  </a:lnTo>
                  <a:lnTo>
                    <a:pt x="1135388" y="3492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906788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672561"/>
            <a:ext cx="6383691" cy="5199060"/>
            <a:chOff x="0" y="0"/>
            <a:chExt cx="8511588" cy="693208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56000"/>
            </a:blip>
            <a:srcRect l="8713" r="8713"/>
            <a:stretch>
              <a:fillRect/>
            </a:stretch>
          </p:blipFill>
          <p:spPr>
            <a:xfrm>
              <a:off x="0" y="0"/>
              <a:ext cx="8511588" cy="693208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211996" y="2293935"/>
            <a:ext cx="6859554" cy="5940065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36609" b="-366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39528" y="-2762878"/>
            <a:ext cx="8178641" cy="3618246"/>
            <a:chOff x="0" y="0"/>
            <a:chExt cx="1578881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643051" y="1484019"/>
            <a:ext cx="691429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AWARD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43051" y="2737620"/>
            <a:ext cx="7201592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EE272A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CEREMONY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59609" y="4781654"/>
            <a:ext cx="6399691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 will conclude this showcase by handing out awards to players who we thought earned them. Awards include MVP, Most Improved, Hardest Worker, Best Hands, Best Arm, and Strongest Leg.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8288000" cy="10271760"/>
          </a:xfrm>
          <a:custGeom>
            <a:avLst/>
            <a:gdLst/>
            <a:ahLst/>
            <a:cxnLst/>
            <a:rect l="l" t="t" r="r" b="b"/>
            <a:pathLst>
              <a:path w="18288000" h="10271760">
                <a:moveTo>
                  <a:pt x="0" y="0"/>
                </a:moveTo>
                <a:lnTo>
                  <a:pt x="18288000" y="0"/>
                </a:lnTo>
                <a:lnTo>
                  <a:pt x="18288000" y="10271760"/>
                </a:lnTo>
                <a:lnTo>
                  <a:pt x="0" y="10271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66190" y="-7389583"/>
            <a:ext cx="14304895" cy="12293269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55283" y="4286266"/>
            <a:ext cx="14304895" cy="12293269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117511" y="-1242949"/>
            <a:ext cx="14304895" cy="12293269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564653" y="-1242949"/>
            <a:ext cx="14304895" cy="12293269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905573" y="-3357241"/>
            <a:ext cx="11955423" cy="17933135"/>
          </a:xfrm>
          <a:custGeom>
            <a:avLst/>
            <a:gdLst/>
            <a:ahLst/>
            <a:cxnLst/>
            <a:rect l="l" t="t" r="r" b="b"/>
            <a:pathLst>
              <a:path w="11955423" h="17933135">
                <a:moveTo>
                  <a:pt x="0" y="0"/>
                </a:moveTo>
                <a:lnTo>
                  <a:pt x="11955423" y="0"/>
                </a:lnTo>
                <a:lnTo>
                  <a:pt x="11955423" y="17933134"/>
                </a:lnTo>
                <a:lnTo>
                  <a:pt x="0" y="17933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49350" y="1260402"/>
            <a:ext cx="889465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THE PRODUCT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350" y="2910316"/>
            <a:ext cx="7550223" cy="62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9"/>
              </a:lnSpc>
            </a:pPr>
            <a:r>
              <a:rPr lang="en-US" sz="441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opportunity to improve football skills, gain professional coaching, build confidence, and experience team camaraderie in a supportive and competitive environment.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54357">
            <a:off x="2767781" y="-4127169"/>
            <a:ext cx="16284946" cy="2380296"/>
            <a:chOff x="0" y="0"/>
            <a:chExt cx="4289039" cy="62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039" cy="626909"/>
            </a:xfrm>
            <a:custGeom>
              <a:avLst/>
              <a:gdLst/>
              <a:ahLst/>
              <a:cxnLst/>
              <a:rect l="l" t="t" r="r" b="b"/>
              <a:pathLst>
                <a:path w="4289039" h="626909">
                  <a:moveTo>
                    <a:pt x="0" y="0"/>
                  </a:moveTo>
                  <a:lnTo>
                    <a:pt x="4289039" y="0"/>
                  </a:lnTo>
                  <a:lnTo>
                    <a:pt x="4289039" y="626909"/>
                  </a:lnTo>
                  <a:lnTo>
                    <a:pt x="0" y="626909"/>
                  </a:lnTo>
                  <a:close/>
                </a:path>
              </a:pathLst>
            </a:custGeom>
            <a:solidFill>
              <a:srgbClr val="EE272A">
                <a:alpha val="2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9039" cy="66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596038" y="1965261"/>
            <a:ext cx="13192076" cy="6356479"/>
            <a:chOff x="0" y="0"/>
            <a:chExt cx="1449649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9649" cy="698500"/>
            </a:xfrm>
            <a:custGeom>
              <a:avLst/>
              <a:gdLst/>
              <a:ahLst/>
              <a:cxnLst/>
              <a:rect l="l" t="t" r="r" b="b"/>
              <a:pathLst>
                <a:path w="1449649" h="698500">
                  <a:moveTo>
                    <a:pt x="1449649" y="349250"/>
                  </a:moveTo>
                  <a:lnTo>
                    <a:pt x="124644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246449" y="0"/>
                  </a:lnTo>
                  <a:lnTo>
                    <a:pt x="1449649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22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95789" y="2173468"/>
            <a:ext cx="6859554" cy="5940065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6658" b="-366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39528" y="-2762878"/>
            <a:ext cx="8178641" cy="3618246"/>
            <a:chOff x="0" y="0"/>
            <a:chExt cx="157888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58415" y="5724173"/>
            <a:ext cx="3161235" cy="2716686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23048" y="5856337"/>
            <a:ext cx="2831968" cy="2452357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4122" r="-41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014405" y="517468"/>
            <a:ext cx="691429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ANCILLARY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70753" y="2074860"/>
            <a:ext cx="7201592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1"/>
              </a:lnSpc>
            </a:pPr>
            <a:r>
              <a:rPr lang="en-US" sz="11251" b="1">
                <a:solidFill>
                  <a:srgbClr val="EE272A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PRODUCTS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35362" y="3522627"/>
            <a:ext cx="9494341" cy="5105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8465" lvl="1" indent="-484233" algn="ctr">
              <a:lnSpc>
                <a:spcPts val="10406"/>
              </a:lnSpc>
              <a:buFont typeface="Arial"/>
              <a:buChar char="•"/>
            </a:pPr>
            <a:r>
              <a:rPr lang="en-US" sz="4485" b="1" spc="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Branded Apparel</a:t>
            </a:r>
          </a:p>
          <a:p>
            <a:pPr marL="968465" lvl="1" indent="-484233" algn="ctr">
              <a:lnSpc>
                <a:spcPts val="10406"/>
              </a:lnSpc>
              <a:buFont typeface="Arial"/>
              <a:buChar char="•"/>
            </a:pPr>
            <a:r>
              <a:rPr lang="en-US" sz="4485" b="1" spc="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Personalized Video Highlights</a:t>
            </a:r>
          </a:p>
          <a:p>
            <a:pPr marL="968465" lvl="1" indent="-484233" algn="ctr">
              <a:lnSpc>
                <a:spcPts val="10406"/>
              </a:lnSpc>
              <a:buFont typeface="Arial"/>
              <a:buChar char="•"/>
            </a:pPr>
            <a:r>
              <a:rPr lang="en-US" sz="4485" b="1" spc="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Training Gear</a:t>
            </a:r>
          </a:p>
          <a:p>
            <a:pPr marL="968465" lvl="1" indent="-484233" algn="ctr">
              <a:lnSpc>
                <a:spcPts val="10406"/>
              </a:lnSpc>
              <a:buFont typeface="Arial"/>
              <a:buChar char="•"/>
            </a:pPr>
            <a:r>
              <a:rPr lang="en-US" sz="4485" b="1" spc="6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Camp App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066717" y="-2044865"/>
            <a:ext cx="9525613" cy="4589827"/>
            <a:chOff x="0" y="0"/>
            <a:chExt cx="1449649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9649" cy="698500"/>
            </a:xfrm>
            <a:custGeom>
              <a:avLst/>
              <a:gdLst/>
              <a:ahLst/>
              <a:cxnLst/>
              <a:rect l="l" t="t" r="r" b="b"/>
              <a:pathLst>
                <a:path w="1449649" h="698500">
                  <a:moveTo>
                    <a:pt x="1449649" y="349250"/>
                  </a:moveTo>
                  <a:lnTo>
                    <a:pt x="124644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246449" y="0"/>
                  </a:lnTo>
                  <a:lnTo>
                    <a:pt x="1449649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122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97144" y="1703560"/>
            <a:ext cx="4864758" cy="421266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6C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44645" y="6247167"/>
            <a:ext cx="5369755" cy="4649966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DD0B0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03068" y="1968476"/>
            <a:ext cx="4252910" cy="3682829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67215" y="6613094"/>
            <a:ext cx="4524615" cy="3918112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11238" y="370112"/>
            <a:ext cx="9472441" cy="349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2"/>
              </a:lnSpc>
            </a:pPr>
            <a:r>
              <a:rPr lang="en-US" sz="100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HOW TO GET TICKETS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1952251" y="2184258"/>
            <a:ext cx="3754543" cy="3251265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2174" b="-221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27659" y="6819953"/>
            <a:ext cx="4003727" cy="3467047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36609" b="-366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0" y="3958858"/>
            <a:ext cx="11952251" cy="612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7442" lvl="1" indent="-623721" algn="ctr">
              <a:lnSpc>
                <a:spcPts val="8089"/>
              </a:lnSpc>
              <a:buFont typeface="Arial"/>
              <a:buChar char="•"/>
            </a:pPr>
            <a:r>
              <a:rPr lang="en-US" sz="577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Offical Website</a:t>
            </a:r>
          </a:p>
          <a:p>
            <a:pPr marL="1247442" lvl="1" indent="-623721" algn="ctr">
              <a:lnSpc>
                <a:spcPts val="8089"/>
              </a:lnSpc>
              <a:buFont typeface="Arial"/>
              <a:buChar char="•"/>
            </a:pPr>
            <a:r>
              <a:rPr lang="en-US" sz="577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Personal Invite from Camp Officials</a:t>
            </a:r>
          </a:p>
          <a:p>
            <a:pPr marL="1247442" lvl="1" indent="-623721" algn="ctr">
              <a:lnSpc>
                <a:spcPts val="8089"/>
              </a:lnSpc>
              <a:buFont typeface="Arial"/>
              <a:buChar char="•"/>
            </a:pPr>
            <a:r>
              <a:rPr lang="en-US" sz="577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Mobile Ticketing</a:t>
            </a:r>
          </a:p>
          <a:p>
            <a:pPr marL="1247442" lvl="1" indent="-623721" algn="ctr">
              <a:lnSpc>
                <a:spcPts val="8089"/>
              </a:lnSpc>
              <a:buFont typeface="Arial"/>
              <a:buChar char="•"/>
            </a:pPr>
            <a:r>
              <a:rPr lang="en-US" sz="577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PDF Tickets</a:t>
            </a:r>
          </a:p>
          <a:p>
            <a:pPr marL="1247442" lvl="1" indent="-623721" algn="ctr">
              <a:lnSpc>
                <a:spcPts val="8089"/>
              </a:lnSpc>
              <a:buFont typeface="Arial"/>
              <a:buChar char="•"/>
            </a:pPr>
            <a:r>
              <a:rPr lang="en-US" sz="577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In-Person Pickup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487515"/>
            <a:chOff x="0" y="0"/>
            <a:chExt cx="24384000" cy="113166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</a:blip>
            <a:srcRect l="23870" t="63528" r="23870"/>
            <a:stretch>
              <a:fillRect/>
            </a:stretch>
          </p:blipFill>
          <p:spPr>
            <a:xfrm>
              <a:off x="0" y="0"/>
              <a:ext cx="24384000" cy="1131668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448719" y="418460"/>
            <a:ext cx="15390562" cy="349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72"/>
              </a:lnSpc>
            </a:pPr>
            <a:r>
              <a:rPr lang="en-US" sz="100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REQUIREMENTS FOR GETTING INTO THE SHOWCASE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775129" y="8908404"/>
            <a:ext cx="8178641" cy="3618246"/>
            <a:chOff x="0" y="0"/>
            <a:chExt cx="157888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9528" y="-2762878"/>
            <a:ext cx="8178641" cy="3618246"/>
            <a:chOff x="0" y="0"/>
            <a:chExt cx="1578881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8881" cy="698500"/>
            </a:xfrm>
            <a:custGeom>
              <a:avLst/>
              <a:gdLst/>
              <a:ahLst/>
              <a:cxnLst/>
              <a:rect l="l" t="t" r="r" b="b"/>
              <a:pathLst>
                <a:path w="1578881" h="698500">
                  <a:moveTo>
                    <a:pt x="1578881" y="349250"/>
                  </a:moveTo>
                  <a:lnTo>
                    <a:pt x="13756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375681" y="0"/>
                  </a:lnTo>
                  <a:lnTo>
                    <a:pt x="1578881" y="349250"/>
                  </a:lnTo>
                  <a:close/>
                </a:path>
              </a:pathLst>
            </a:custGeom>
            <a:solidFill>
              <a:srgbClr val="EE27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135028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96047" y="3792175"/>
            <a:ext cx="13895906" cy="469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42861" lvl="1" indent="-721431" algn="ctr">
              <a:lnSpc>
                <a:spcPts val="9356"/>
              </a:lnSpc>
              <a:buFont typeface="Arial"/>
              <a:buChar char="•"/>
            </a:pPr>
            <a:r>
              <a:rPr lang="en-US" sz="668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Personal ID</a:t>
            </a:r>
          </a:p>
          <a:p>
            <a:pPr marL="1442861" lvl="1" indent="-721431" algn="ctr">
              <a:lnSpc>
                <a:spcPts val="9356"/>
              </a:lnSpc>
              <a:buFont typeface="Arial"/>
              <a:buChar char="•"/>
            </a:pPr>
            <a:r>
              <a:rPr lang="en-US" sz="668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Ticket Purchase Confirmation</a:t>
            </a:r>
          </a:p>
          <a:p>
            <a:pPr marL="1442861" lvl="1" indent="-721431" algn="ctr">
              <a:lnSpc>
                <a:spcPts val="9356"/>
              </a:lnSpc>
              <a:buFont typeface="Arial"/>
              <a:buChar char="•"/>
            </a:pPr>
            <a:r>
              <a:rPr lang="en-US" sz="668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Parental Consent (For Minors)</a:t>
            </a:r>
          </a:p>
          <a:p>
            <a:pPr marL="1442861" lvl="1" indent="-721431" algn="ctr">
              <a:lnSpc>
                <a:spcPts val="9356"/>
              </a:lnSpc>
              <a:buFont typeface="Arial"/>
              <a:buChar char="•"/>
            </a:pPr>
            <a:r>
              <a:rPr lang="en-US" sz="668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Liability Waivers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2062" y="234929"/>
            <a:ext cx="6914290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TICKET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14266" y="234929"/>
            <a:ext cx="7885603" cy="193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1251" b="1">
                <a:solidFill>
                  <a:srgbClr val="EE272A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PRICING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565077" cy="565077"/>
          </a:xfrm>
          <a:custGeom>
            <a:avLst/>
            <a:gdLst/>
            <a:ahLst/>
            <a:cxnLst/>
            <a:rect l="l" t="t" r="r" b="b"/>
            <a:pathLst>
              <a:path w="565077" h="565077">
                <a:moveTo>
                  <a:pt x="0" y="0"/>
                </a:moveTo>
                <a:lnTo>
                  <a:pt x="565077" y="0"/>
                </a:lnTo>
                <a:lnTo>
                  <a:pt x="565077" y="565077"/>
                </a:lnTo>
                <a:lnTo>
                  <a:pt x="0" y="56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55276" y="1939872"/>
            <a:ext cx="478958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Standard Price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2445" y="2769817"/>
            <a:ext cx="8595248" cy="735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Price Range: $200 - $300 per participant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This is the base price for all participants who want to attend the football camp.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Full access to all training sessions and drills.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Camp facilities usage (fields, locker rooms, etc.).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Basic camp gear (T-shirt, water bottle, etc.).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Lunch and snacks during camp hours.</a:t>
            </a:r>
          </a:p>
          <a:p>
            <a:pPr algn="ctr">
              <a:lnSpc>
                <a:spcPts val="4492"/>
              </a:lnSpc>
            </a:pPr>
            <a:endParaRPr lang="en-US" sz="320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486171" y="1939872"/>
            <a:ext cx="39109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E272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VIP Package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2769817"/>
            <a:ext cx="8595248" cy="792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Price Range: $400 - $600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All the benefits of the standard ticket (full access to sessions, camp gear, meals, etc.).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Access to exclusive one-on-one coaching sessions with the head coach or special guest coaches.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VIP seating at camp showcases or final-day scrimmages.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Exclusive VIP swag (branded sports bag, personalized jersey, etc.).</a:t>
            </a:r>
          </a:p>
          <a:p>
            <a:pPr marL="692845" lvl="1" indent="-346423" algn="ctr">
              <a:lnSpc>
                <a:spcPts val="4492"/>
              </a:lnSpc>
              <a:buFont typeface="Arial"/>
              <a:buChar char="•"/>
            </a:pPr>
            <a:r>
              <a:rPr lang="en-US" sz="32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Priority registration for next year’s camp.</a:t>
            </a:r>
          </a:p>
          <a:p>
            <a:pPr algn="ctr">
              <a:lnSpc>
                <a:spcPts val="4492"/>
              </a:lnSpc>
            </a:pPr>
            <a:endParaRPr lang="en-US" sz="320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1077</Words>
  <Application>Microsoft Macintosh PowerPoint</Application>
  <PresentationFormat>Custom</PresentationFormat>
  <Paragraphs>106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Open Sans</vt:lpstr>
      <vt:lpstr>Arial</vt:lpstr>
      <vt:lpstr>Calibri</vt:lpstr>
      <vt:lpstr>Barlow SemiCondensed Bold</vt:lpstr>
      <vt:lpstr>Canva Sans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football</dc:title>
  <cp:lastModifiedBy>Cassie Vetter</cp:lastModifiedBy>
  <cp:revision>1</cp:revision>
  <dcterms:created xsi:type="dcterms:W3CDTF">2006-08-16T00:00:00Z</dcterms:created>
  <dcterms:modified xsi:type="dcterms:W3CDTF">2026-05-11T12:34:44Z</dcterms:modified>
  <dc:identifier>DAGmrWIL-Og</dc:identifier>
</cp:coreProperties>
</file>